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68" r:id="rId4"/>
    <p:sldId id="261" r:id="rId5"/>
    <p:sldId id="262" r:id="rId6"/>
    <p:sldId id="263" r:id="rId7"/>
    <p:sldId id="256" r:id="rId8"/>
    <p:sldId id="264" r:id="rId9"/>
    <p:sldId id="265" r:id="rId10"/>
    <p:sldId id="257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2273F2-9796-43E5-9780-E0E690784BD1}" type="datetimeFigureOut">
              <a:rPr lang="en-GB"/>
              <a:pPr>
                <a:defRPr/>
              </a:pPr>
              <a:t>04/01/2017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91724C-2D18-445D-BA49-F7D6AEF5489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94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/>
        </p:nvGrpSpPr>
        <p:grpSpPr bwMode="auto">
          <a:xfrm>
            <a:off x="0" y="0"/>
            <a:ext cx="1673225" cy="6858000"/>
            <a:chOff x="-20334" y="0"/>
            <a:chExt cx="1673525" cy="6858000"/>
          </a:xfrm>
        </p:grpSpPr>
        <p:grpSp>
          <p:nvGrpSpPr>
            <p:cNvPr id="5" name="Groep 7"/>
            <p:cNvGrpSpPr>
              <a:grpSpLocks/>
            </p:cNvGrpSpPr>
            <p:nvPr/>
          </p:nvGrpSpPr>
          <p:grpSpPr bwMode="auto">
            <a:xfrm>
              <a:off x="-20334" y="0"/>
              <a:ext cx="1673525" cy="6858000"/>
              <a:chOff x="-2963" y="0"/>
              <a:chExt cx="1673525" cy="6858000"/>
            </a:xfrm>
          </p:grpSpPr>
          <p:sp>
            <p:nvSpPr>
              <p:cNvPr id="9" name="Rechthoek 8"/>
              <p:cNvSpPr/>
              <p:nvPr/>
            </p:nvSpPr>
            <p:spPr>
              <a:xfrm>
                <a:off x="-2963" y="0"/>
                <a:ext cx="1673525" cy="6858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0" name="Tekstvak 9"/>
              <p:cNvSpPr txBox="1">
                <a:spLocks noChangeArrowheads="1"/>
              </p:cNvSpPr>
              <p:nvPr/>
            </p:nvSpPr>
            <p:spPr bwMode="auto">
              <a:xfrm>
                <a:off x="12915" y="6056313"/>
                <a:ext cx="1641769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nl-NL" altLang="nl-NL" smtClean="0">
                    <a:solidFill>
                      <a:schemeClr val="bg1"/>
                    </a:solidFill>
                  </a:rPr>
                  <a:t>Bèta Steunpunt</a:t>
                </a:r>
                <a:endParaRPr lang="en-GB" altLang="nl-NL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ep 8"/>
            <p:cNvGrpSpPr>
              <a:grpSpLocks/>
            </p:cNvGrpSpPr>
            <p:nvPr/>
          </p:nvGrpSpPr>
          <p:grpSpPr bwMode="auto">
            <a:xfrm>
              <a:off x="76637" y="5422141"/>
              <a:ext cx="1481066" cy="635053"/>
              <a:chOff x="76637" y="5422141"/>
              <a:chExt cx="1481066" cy="635053"/>
            </a:xfrm>
          </p:grpSpPr>
          <p:pic>
            <p:nvPicPr>
              <p:cNvPr id="7" name="Afbeelding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29" t="57495" r="66669" b="26137"/>
              <a:stretch>
                <a:fillRect/>
              </a:stretch>
            </p:blipFill>
            <p:spPr bwMode="auto">
              <a:xfrm>
                <a:off x="76637" y="5422141"/>
                <a:ext cx="777020" cy="635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Afbeelding 10" descr="Screenshot (7)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073" y="5423307"/>
                <a:ext cx="640630" cy="632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Rechthoek 10"/>
          <p:cNvSpPr/>
          <p:nvPr/>
        </p:nvSpPr>
        <p:spPr>
          <a:xfrm>
            <a:off x="11631613" y="0"/>
            <a:ext cx="588962" cy="6858000"/>
          </a:xfrm>
          <a:prstGeom prst="rect">
            <a:avLst/>
          </a:prstGeom>
          <a:solidFill>
            <a:srgbClr val="66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8800" y="177800"/>
            <a:ext cx="10033238" cy="104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45692" y="1458493"/>
            <a:ext cx="10016346" cy="7798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1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107950" y="6424613"/>
            <a:ext cx="13065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 November 2016</a:t>
            </a:r>
            <a:endParaRPr lang="en-GB"/>
          </a:p>
        </p:txBody>
      </p:sp>
      <p:sp>
        <p:nvSpPr>
          <p:cNvPr id="13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1666538" y="6424613"/>
            <a:ext cx="519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B9B28A-BD03-4417-9C88-C5BDCF0869B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17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6"/>
          <p:cNvGrpSpPr>
            <a:grpSpLocks/>
          </p:cNvGrpSpPr>
          <p:nvPr/>
        </p:nvGrpSpPr>
        <p:grpSpPr bwMode="auto">
          <a:xfrm>
            <a:off x="-20638" y="0"/>
            <a:ext cx="1790701" cy="6858000"/>
            <a:chOff x="-20334" y="0"/>
            <a:chExt cx="1791029" cy="6858000"/>
          </a:xfrm>
        </p:grpSpPr>
        <p:grpSp>
          <p:nvGrpSpPr>
            <p:cNvPr id="6" name="Groep 7"/>
            <p:cNvGrpSpPr>
              <a:grpSpLocks/>
            </p:cNvGrpSpPr>
            <p:nvPr/>
          </p:nvGrpSpPr>
          <p:grpSpPr bwMode="auto">
            <a:xfrm>
              <a:off x="-20334" y="0"/>
              <a:ext cx="1791029" cy="6858000"/>
              <a:chOff x="-2963" y="0"/>
              <a:chExt cx="1791029" cy="6858000"/>
            </a:xfrm>
          </p:grpSpPr>
          <p:sp>
            <p:nvSpPr>
              <p:cNvPr id="11" name="Rechthoek 10"/>
              <p:cNvSpPr/>
              <p:nvPr/>
            </p:nvSpPr>
            <p:spPr>
              <a:xfrm>
                <a:off x="-2963" y="0"/>
                <a:ext cx="1673532" cy="6858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2" name="Tekstvak 11"/>
              <p:cNvSpPr txBox="1">
                <a:spLocks noChangeArrowheads="1"/>
              </p:cNvSpPr>
              <p:nvPr/>
            </p:nvSpPr>
            <p:spPr bwMode="auto">
              <a:xfrm>
                <a:off x="12915" y="6056313"/>
                <a:ext cx="1775151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nl-NL" altLang="nl-NL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Bèta Steunpunt</a:t>
                </a:r>
                <a:endParaRPr lang="en-GB" altLang="nl-NL" smtClean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ep 8"/>
            <p:cNvGrpSpPr>
              <a:grpSpLocks/>
            </p:cNvGrpSpPr>
            <p:nvPr/>
          </p:nvGrpSpPr>
          <p:grpSpPr bwMode="auto">
            <a:xfrm>
              <a:off x="76637" y="5422141"/>
              <a:ext cx="1481066" cy="635053"/>
              <a:chOff x="76637" y="5422141"/>
              <a:chExt cx="1481066" cy="635053"/>
            </a:xfrm>
          </p:grpSpPr>
          <p:pic>
            <p:nvPicPr>
              <p:cNvPr id="9" name="Afbeelding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29" t="57495" r="66669" b="26137"/>
              <a:stretch>
                <a:fillRect/>
              </a:stretch>
            </p:blipFill>
            <p:spPr bwMode="auto">
              <a:xfrm>
                <a:off x="76637" y="5422141"/>
                <a:ext cx="777020" cy="635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Afbeelding 10" descr="Screenshot (7)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073" y="5423307"/>
                <a:ext cx="640630" cy="632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hthoek 12"/>
          <p:cNvSpPr/>
          <p:nvPr/>
        </p:nvSpPr>
        <p:spPr>
          <a:xfrm>
            <a:off x="11631613" y="0"/>
            <a:ext cx="588962" cy="6858000"/>
          </a:xfrm>
          <a:prstGeom prst="rect">
            <a:avLst/>
          </a:prstGeom>
          <a:solidFill>
            <a:srgbClr val="66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1784904" y="31240"/>
            <a:ext cx="9731360" cy="109157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21" name="Tijdelijke aanduiding voor inhoud 17"/>
          <p:cNvSpPr>
            <a:spLocks noGrp="1"/>
          </p:cNvSpPr>
          <p:nvPr>
            <p:ph sz="quarter" idx="13"/>
          </p:nvPr>
        </p:nvSpPr>
        <p:spPr>
          <a:xfrm>
            <a:off x="76637" y="1285873"/>
            <a:ext cx="1479584" cy="402081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/>
          </p:nvPr>
        </p:nvSpPr>
        <p:spPr>
          <a:xfrm>
            <a:off x="1784903" y="1285874"/>
            <a:ext cx="9731359" cy="550461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Tijdelijke aanduiding voor dianummer 3"/>
          <p:cNvSpPr>
            <a:spLocks noGrp="1"/>
          </p:cNvSpPr>
          <p:nvPr userDrawn="1">
            <p:ph type="sldNum" sz="quarter" idx="15"/>
          </p:nvPr>
        </p:nvSpPr>
        <p:spPr>
          <a:xfrm>
            <a:off x="11672888" y="6424613"/>
            <a:ext cx="519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4F6E60-A738-45A8-AC12-AC346232996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5" name="Tijdelijke aanduiding voor datum 1"/>
          <p:cNvSpPr>
            <a:spLocks noGrp="1"/>
          </p:cNvSpPr>
          <p:nvPr userDrawn="1">
            <p:ph type="dt" sz="half" idx="16"/>
          </p:nvPr>
        </p:nvSpPr>
        <p:spPr>
          <a:xfrm>
            <a:off x="93663" y="6459538"/>
            <a:ext cx="1462087" cy="2825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/>
              <a:t>2 november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7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GB" alt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GB" alt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2-Nov-16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91F9E0-A209-467F-8529-C3C3E1F92CF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oearth.com/" TargetMode="External"/><Relationship Id="rId2" Type="http://schemas.openxmlformats.org/officeDocument/2006/relationships/hyperlink" Target="http://www.weatherpro.eu/nl/ipad/weatherpro/functies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ectwind.nl/windsurfen/windmeters/skywatch-xplorer/skywatch-windoo-3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Geokoffer\metingen%20met%20windoo\Skywatch-Windoo---Weather-station-for-iOS-and-Android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werkblad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784350" y="31750"/>
            <a:ext cx="9731375" cy="1090613"/>
          </a:xfrm>
        </p:spPr>
        <p:txBody>
          <a:bodyPr>
            <a:normAutofit/>
          </a:bodyPr>
          <a:lstStyle/>
          <a:p>
            <a:r>
              <a:rPr lang="nl-NL" altLang="nl-NL" sz="5400" b="1" dirty="0" smtClean="0">
                <a:solidFill>
                  <a:srgbClr val="663300"/>
                </a:solidFill>
              </a:rPr>
              <a:t>Geokoffer</a:t>
            </a:r>
            <a:r>
              <a:rPr lang="nl-NL" altLang="nl-NL" sz="5400" b="1" dirty="0" smtClean="0"/>
              <a:t> </a:t>
            </a:r>
            <a:r>
              <a:rPr lang="nl-NL" altLang="nl-NL" sz="5400" b="1" dirty="0" smtClean="0">
                <a:solidFill>
                  <a:srgbClr val="00B0F0"/>
                </a:solidFill>
              </a:rPr>
              <a:t>TUD</a:t>
            </a:r>
            <a:r>
              <a:rPr lang="nl-NL" altLang="nl-NL" sz="5400" b="1" dirty="0" smtClean="0"/>
              <a:t> / </a:t>
            </a:r>
            <a:r>
              <a:rPr lang="nl-NL" altLang="nl-NL" sz="5400" b="1" dirty="0" smtClean="0">
                <a:solidFill>
                  <a:srgbClr val="00B050"/>
                </a:solidFill>
              </a:rPr>
              <a:t>WUR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76200" y="1285875"/>
            <a:ext cx="1479550" cy="4021138"/>
          </a:xfrm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512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1784350" y="1285875"/>
            <a:ext cx="10407650" cy="5503863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3600" b="1" dirty="0" smtClean="0"/>
              <a:t>wie zijn wij?</a:t>
            </a:r>
          </a:p>
          <a:p>
            <a:r>
              <a:rPr lang="nl-NL" altLang="nl-NL" sz="3200" b="1" dirty="0" smtClean="0">
                <a:solidFill>
                  <a:srgbClr val="00B0F0"/>
                </a:solidFill>
              </a:rPr>
              <a:t>Huib van Bergen </a:t>
            </a:r>
            <a:r>
              <a:rPr lang="nl-NL" altLang="nl-NL" sz="3200" dirty="0" smtClean="0"/>
              <a:t>(docent natuurkunde </a:t>
            </a:r>
            <a:r>
              <a:rPr lang="nl-NL" altLang="nl-NL" sz="3200" dirty="0" err="1" smtClean="0"/>
              <a:t>Farel</a:t>
            </a:r>
            <a:r>
              <a:rPr lang="nl-NL" altLang="nl-NL" sz="3200" dirty="0" smtClean="0"/>
              <a:t>)</a:t>
            </a:r>
          </a:p>
          <a:p>
            <a:r>
              <a:rPr lang="nl-NL" altLang="nl-NL" sz="3200" b="1" dirty="0" smtClean="0">
                <a:solidFill>
                  <a:srgbClr val="00B0F0"/>
                </a:solidFill>
              </a:rPr>
              <a:t>Marcel Dees </a:t>
            </a:r>
            <a:r>
              <a:rPr lang="nl-NL" altLang="nl-NL" sz="3200" dirty="0" smtClean="0"/>
              <a:t>(docent natuurkunde Driestar)</a:t>
            </a:r>
          </a:p>
          <a:p>
            <a:r>
              <a:rPr lang="nl-NL" altLang="nl-NL" sz="3200" b="1" dirty="0" smtClean="0">
                <a:solidFill>
                  <a:srgbClr val="00B0F0"/>
                </a:solidFill>
              </a:rPr>
              <a:t>Jaap de Koning </a:t>
            </a:r>
            <a:r>
              <a:rPr lang="nl-NL" altLang="nl-NL" sz="3200" dirty="0" smtClean="0"/>
              <a:t>(docent natuurkunde ISW)</a:t>
            </a:r>
          </a:p>
          <a:p>
            <a:r>
              <a:rPr lang="nl-NL" altLang="nl-NL" sz="3200" b="1" dirty="0" smtClean="0">
                <a:solidFill>
                  <a:srgbClr val="00B050"/>
                </a:solidFill>
              </a:rPr>
              <a:t>Guido Linssen </a:t>
            </a:r>
            <a:r>
              <a:rPr lang="nl-NL" altLang="nl-NL" sz="3200" dirty="0" smtClean="0"/>
              <a:t>(docent natuurkunde </a:t>
            </a:r>
            <a:r>
              <a:rPr lang="nl-NL" altLang="nl-NL" sz="3200" dirty="0" err="1" smtClean="0"/>
              <a:t>Felisenum</a:t>
            </a:r>
            <a:r>
              <a:rPr lang="nl-NL" altLang="nl-NL" sz="3200" dirty="0" smtClean="0"/>
              <a:t>)</a:t>
            </a:r>
          </a:p>
          <a:p>
            <a:r>
              <a:rPr lang="nl-NL" altLang="nl-NL" sz="3200" b="1" dirty="0" smtClean="0">
                <a:solidFill>
                  <a:srgbClr val="00B0F0"/>
                </a:solidFill>
              </a:rPr>
              <a:t>Wim Sonneveld </a:t>
            </a:r>
            <a:r>
              <a:rPr lang="nl-NL" altLang="nl-NL" sz="3200" dirty="0" smtClean="0"/>
              <a:t>(docent natuurkunde GSR, TU Delft)</a:t>
            </a:r>
          </a:p>
          <a:p>
            <a:pPr marL="457200" lvl="1" indent="0">
              <a:buNone/>
            </a:pPr>
            <a:endParaRPr lang="nl-NL" altLang="nl-NL" sz="3600" dirty="0" smtClean="0"/>
          </a:p>
          <a:p>
            <a:pPr marL="0" indent="0">
              <a:buNone/>
            </a:pPr>
            <a:r>
              <a:rPr lang="nl-NL" altLang="nl-NL" sz="4000" b="1" dirty="0" smtClean="0">
                <a:solidFill>
                  <a:srgbClr val="00B0F0"/>
                </a:solidFill>
              </a:rPr>
              <a:t>Bètasteunpunt ZH</a:t>
            </a:r>
            <a:r>
              <a:rPr lang="nl-NL" altLang="nl-NL" sz="4000" b="1" dirty="0">
                <a:solidFill>
                  <a:srgbClr val="00B0F0"/>
                </a:solidFill>
              </a:rPr>
              <a:t> / PLG </a:t>
            </a:r>
            <a:r>
              <a:rPr lang="nl-NL" altLang="nl-NL" sz="4000" b="1" dirty="0" err="1" smtClean="0">
                <a:solidFill>
                  <a:srgbClr val="00B0F0"/>
                </a:solidFill>
              </a:rPr>
              <a:t>NiNa</a:t>
            </a:r>
            <a:r>
              <a:rPr lang="nl-NL" altLang="nl-NL" sz="4000" b="1" dirty="0" smtClean="0">
                <a:solidFill>
                  <a:srgbClr val="00B0F0"/>
                </a:solidFill>
              </a:rPr>
              <a:t> / TU Delft </a:t>
            </a:r>
            <a:r>
              <a:rPr lang="nl-NL" altLang="nl-NL" sz="4000" b="1" dirty="0" smtClean="0"/>
              <a:t>en </a:t>
            </a:r>
            <a:r>
              <a:rPr lang="nl-NL" altLang="nl-NL" sz="4000" b="1" dirty="0" smtClean="0">
                <a:solidFill>
                  <a:srgbClr val="00B050"/>
                </a:solidFill>
              </a:rPr>
              <a:t>Bètasteunpunt Wageningen</a:t>
            </a:r>
            <a:endParaRPr lang="nl-NL" altLang="nl-NL" sz="4000" b="1" dirty="0" smtClean="0"/>
          </a:p>
        </p:txBody>
      </p:sp>
      <p:sp>
        <p:nvSpPr>
          <p:cNvPr id="5125" name="Tijdelijke aanduiding voor dianumm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FF4A4B-6A92-410E-BD4D-4C4ADDBEF0E8}" type="slidenum">
              <a:rPr lang="en-GB" altLang="nl-NL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nl-NL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F6"/>
            </a:gs>
            <a:gs pos="74001">
              <a:srgbClr val="BEDCAA"/>
            </a:gs>
            <a:gs pos="83000">
              <a:srgbClr val="BEDCAA"/>
            </a:gs>
            <a:gs pos="100000">
              <a:srgbClr val="D4E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58A6F1A-C4DE-4591-A778-D17686C6F9A9}" type="slidenum">
              <a:rPr lang="en-GB" altLang="nl-NL" sz="12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GB" altLang="nl-NL" sz="1200" smtClean="0">
              <a:solidFill>
                <a:schemeClr val="bg1"/>
              </a:solidFill>
            </a:endParaRPr>
          </a:p>
        </p:txBody>
      </p:sp>
      <p:pic>
        <p:nvPicPr>
          <p:cNvPr id="2" name="draaikolk0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0"/>
            <a:ext cx="9591675" cy="71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F6"/>
            </a:gs>
            <a:gs pos="74001">
              <a:srgbClr val="BEDCAA"/>
            </a:gs>
            <a:gs pos="83000">
              <a:srgbClr val="BEDCAA"/>
            </a:gs>
            <a:gs pos="100000">
              <a:srgbClr val="D4E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DA335DA-1FD2-4491-9F39-C13AA636BA69}" type="slidenum">
              <a:rPr lang="en-GB" altLang="nl-NL" sz="12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GB" altLang="nl-NL" sz="1200" smtClean="0">
              <a:solidFill>
                <a:schemeClr val="bg1"/>
              </a:solidFill>
            </a:endParaRPr>
          </a:p>
        </p:txBody>
      </p:sp>
      <p:pic>
        <p:nvPicPr>
          <p:cNvPr id="2" name="draaikolk1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0"/>
            <a:ext cx="91535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BF6"/>
            </a:gs>
            <a:gs pos="74001">
              <a:srgbClr val="BEDCAA"/>
            </a:gs>
            <a:gs pos="83000">
              <a:srgbClr val="BEDCAA"/>
            </a:gs>
            <a:gs pos="100000">
              <a:srgbClr val="D4E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D14DB46-2C81-4EAF-AA59-F3878B640587}" type="slidenum">
              <a:rPr lang="en-GB" altLang="nl-NL" sz="12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GB" altLang="nl-NL" sz="1200" smtClean="0">
              <a:solidFill>
                <a:schemeClr val="bg1"/>
              </a:solidFill>
            </a:endParaRPr>
          </a:p>
        </p:txBody>
      </p:sp>
      <p:pic>
        <p:nvPicPr>
          <p:cNvPr id="2" name="draaikolk2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1828800" y="177800"/>
            <a:ext cx="10033000" cy="1041400"/>
          </a:xfrm>
        </p:spPr>
        <p:txBody>
          <a:bodyPr/>
          <a:lstStyle/>
          <a:p>
            <a:r>
              <a:rPr lang="en-GB" altLang="nl-NL" smtClean="0"/>
              <a:t>Interessante weerapps</a:t>
            </a:r>
          </a:p>
        </p:txBody>
      </p:sp>
      <p:sp>
        <p:nvSpPr>
          <p:cNvPr id="15363" name="Ondertitel 2"/>
          <p:cNvSpPr>
            <a:spLocks noGrp="1"/>
          </p:cNvSpPr>
          <p:nvPr>
            <p:ph type="subTitle" idx="1"/>
          </p:nvPr>
        </p:nvSpPr>
        <p:spPr>
          <a:xfrm>
            <a:off x="1846263" y="1458913"/>
            <a:ext cx="10015537" cy="4322762"/>
          </a:xfrm>
        </p:spPr>
        <p:txBody>
          <a:bodyPr/>
          <a:lstStyle/>
          <a:p>
            <a:pPr algn="l"/>
            <a:r>
              <a:rPr lang="en-GB" altLang="nl-NL" smtClean="0"/>
              <a:t>Weatherpro</a:t>
            </a:r>
          </a:p>
          <a:p>
            <a:pPr algn="l"/>
            <a:r>
              <a:rPr lang="en-GB" altLang="nl-NL" smtClean="0">
                <a:hlinkClick r:id="rId2"/>
              </a:rPr>
              <a:t>http://www.weatherpro.eu/nl/ipad/weatherpro/functies.html</a:t>
            </a:r>
            <a:endParaRPr lang="en-GB" altLang="nl-NL" smtClean="0"/>
          </a:p>
          <a:p>
            <a:pPr algn="l"/>
            <a:endParaRPr lang="en-GB" altLang="nl-NL" smtClean="0"/>
          </a:p>
          <a:p>
            <a:pPr algn="l"/>
            <a:r>
              <a:rPr lang="en-GB" altLang="nl-NL" smtClean="0"/>
              <a:t>Meteoearth</a:t>
            </a:r>
          </a:p>
          <a:p>
            <a:pPr algn="l"/>
            <a:r>
              <a:rPr lang="en-GB" altLang="nl-NL" smtClean="0">
                <a:hlinkClick r:id="rId3"/>
              </a:rPr>
              <a:t>http://www.meteoearth.com/</a:t>
            </a:r>
            <a:endParaRPr lang="en-GB" altLang="nl-NL" smtClean="0"/>
          </a:p>
          <a:p>
            <a:pPr algn="l"/>
            <a:endParaRPr lang="en-GB" alt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ED744E0-AEEB-427C-9BE8-72813AEE97DA}" type="slidenum">
              <a:rPr lang="en-GB" altLang="nl-NL" sz="12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GB" altLang="nl-NL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5400" b="1" dirty="0">
                <a:solidFill>
                  <a:srgbClr val="663300"/>
                </a:solidFill>
              </a:rPr>
              <a:t>Geokoffer</a:t>
            </a:r>
            <a:r>
              <a:rPr lang="nl-NL" altLang="nl-NL" sz="5400" b="1" dirty="0"/>
              <a:t> </a:t>
            </a:r>
            <a:r>
              <a:rPr lang="nl-NL" altLang="nl-NL" sz="5400" b="1" dirty="0">
                <a:solidFill>
                  <a:srgbClr val="00B0F0"/>
                </a:solidFill>
              </a:rPr>
              <a:t>TUD</a:t>
            </a:r>
            <a:r>
              <a:rPr lang="nl-NL" altLang="nl-NL" sz="5400" b="1" dirty="0"/>
              <a:t> / </a:t>
            </a:r>
            <a:r>
              <a:rPr lang="nl-NL" altLang="nl-NL" sz="5400" b="1" dirty="0">
                <a:solidFill>
                  <a:srgbClr val="00B050"/>
                </a:solidFill>
              </a:rPr>
              <a:t>WUR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b="1" dirty="0" smtClean="0"/>
              <a:t>aanleiding ontwikkelen Geokoffer</a:t>
            </a:r>
          </a:p>
          <a:p>
            <a:r>
              <a:rPr lang="nl-NL" sz="3200" dirty="0"/>
              <a:t>relatief nieuw </a:t>
            </a:r>
            <a:r>
              <a:rPr lang="nl-NL" sz="3200" dirty="0" smtClean="0"/>
              <a:t>onderwerp</a:t>
            </a:r>
          </a:p>
          <a:p>
            <a:r>
              <a:rPr lang="nl-NL" sz="3200" dirty="0" smtClean="0"/>
              <a:t>expertise docenten uitbreiden</a:t>
            </a:r>
          </a:p>
          <a:p>
            <a:r>
              <a:rPr lang="nl-NL" sz="3200" dirty="0"/>
              <a:t>behoefte aan ondersteuning middels </a:t>
            </a:r>
            <a:r>
              <a:rPr lang="nl-NL" sz="3200" dirty="0" smtClean="0"/>
              <a:t>practica</a:t>
            </a:r>
          </a:p>
          <a:p>
            <a:r>
              <a:rPr lang="nl-NL" sz="3200" dirty="0"/>
              <a:t>voor leerlingen </a:t>
            </a:r>
            <a:r>
              <a:rPr lang="nl-NL" sz="3200" dirty="0" smtClean="0"/>
              <a:t>nieuwe </a:t>
            </a:r>
            <a:r>
              <a:rPr lang="nl-NL" sz="3200" dirty="0"/>
              <a:t>onderwerp </a:t>
            </a:r>
            <a:r>
              <a:rPr lang="nl-NL" sz="3200" dirty="0" smtClean="0"/>
              <a:t>tastbaar</a:t>
            </a:r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34F6E60-A738-45A8-AC12-AC346232996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4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5400" b="1" dirty="0">
                <a:solidFill>
                  <a:srgbClr val="663300"/>
                </a:solidFill>
              </a:rPr>
              <a:t>Geokoffer</a:t>
            </a:r>
            <a:r>
              <a:rPr lang="nl-NL" altLang="nl-NL" sz="5400" b="1" dirty="0"/>
              <a:t> </a:t>
            </a:r>
            <a:r>
              <a:rPr lang="nl-NL" altLang="nl-NL" sz="5400" b="1" dirty="0">
                <a:solidFill>
                  <a:srgbClr val="00B0F0"/>
                </a:solidFill>
              </a:rPr>
              <a:t>TUD</a:t>
            </a:r>
            <a:r>
              <a:rPr lang="nl-NL" altLang="nl-NL" sz="5400" b="1" dirty="0"/>
              <a:t> / </a:t>
            </a:r>
            <a:r>
              <a:rPr lang="nl-NL" altLang="nl-NL" sz="5400" b="1" dirty="0">
                <a:solidFill>
                  <a:srgbClr val="00B050"/>
                </a:solidFill>
              </a:rPr>
              <a:t>WUR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 smtClean="0"/>
              <a:t>twee koffers per Bètasteunpunt</a:t>
            </a:r>
          </a:p>
          <a:p>
            <a:r>
              <a:rPr lang="nl-NL" sz="3200" b="1" dirty="0" smtClean="0"/>
              <a:t>Aarde </a:t>
            </a:r>
            <a:r>
              <a:rPr lang="nl-NL" sz="3200" dirty="0" smtClean="0"/>
              <a:t>(Darcy, </a:t>
            </a:r>
            <a:r>
              <a:rPr lang="nl-NL" sz="3200" dirty="0"/>
              <a:t>s</a:t>
            </a:r>
            <a:r>
              <a:rPr lang="nl-NL" sz="3200" dirty="0" smtClean="0"/>
              <a:t>tick slip, breukmechanica</a:t>
            </a:r>
            <a:r>
              <a:rPr lang="nl-NL" sz="3200" smtClean="0"/>
              <a:t>, enz.)</a:t>
            </a:r>
            <a:endParaRPr lang="nl-NL" sz="3200" dirty="0" smtClean="0"/>
          </a:p>
          <a:p>
            <a:r>
              <a:rPr lang="nl-NL" sz="3200" b="1" dirty="0" smtClean="0"/>
              <a:t>Atmosfeer</a:t>
            </a:r>
          </a:p>
          <a:p>
            <a:pPr lvl="1"/>
            <a:r>
              <a:rPr lang="nl-NL" sz="2800" dirty="0" smtClean="0"/>
              <a:t>albedo</a:t>
            </a:r>
          </a:p>
          <a:p>
            <a:pPr lvl="1"/>
            <a:r>
              <a:rPr lang="nl-NL" sz="2800" dirty="0" smtClean="0"/>
              <a:t>convectie </a:t>
            </a:r>
          </a:p>
          <a:p>
            <a:pPr lvl="1"/>
            <a:r>
              <a:rPr lang="nl-NL" sz="2800" dirty="0" smtClean="0"/>
              <a:t>dauwpunt / natte bol temperatuur / mist</a:t>
            </a:r>
          </a:p>
          <a:p>
            <a:pPr lvl="1"/>
            <a:r>
              <a:rPr lang="nl-NL" sz="2800" dirty="0" smtClean="0"/>
              <a:t>luchtdruk / hoogtemeting</a:t>
            </a:r>
          </a:p>
          <a:p>
            <a:pPr lvl="1"/>
            <a:r>
              <a:rPr lang="nl-NL" sz="2800" dirty="0" smtClean="0"/>
              <a:t>verdampingssnelheid</a:t>
            </a:r>
          </a:p>
          <a:p>
            <a:pPr lvl="1"/>
            <a:r>
              <a:rPr lang="nl-NL" sz="2800" dirty="0" smtClean="0"/>
              <a:t>apps </a:t>
            </a:r>
          </a:p>
          <a:p>
            <a:pPr lvl="1"/>
            <a:r>
              <a:rPr lang="nl-NL" sz="2800" dirty="0" err="1" smtClean="0"/>
              <a:t>Windoo</a:t>
            </a:r>
            <a:endParaRPr lang="nl-NL" sz="2800" dirty="0" smtClean="0"/>
          </a:p>
          <a:p>
            <a:pPr lvl="1"/>
            <a:endParaRPr lang="nl-NL" sz="2800" dirty="0" smtClean="0"/>
          </a:p>
          <a:p>
            <a:pPr lvl="1"/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34F6E60-A738-45A8-AC12-AC346232996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4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1828800" y="177800"/>
            <a:ext cx="10033000" cy="4175125"/>
          </a:xfrm>
        </p:spPr>
        <p:txBody>
          <a:bodyPr/>
          <a:lstStyle/>
          <a:p>
            <a:r>
              <a:rPr lang="en-GB" altLang="nl-NL" sz="5400" smtClean="0"/>
              <a:t>Windoo</a:t>
            </a:r>
            <a:br>
              <a:rPr lang="en-GB" altLang="nl-NL" sz="5400" smtClean="0"/>
            </a:br>
            <a:r>
              <a:rPr lang="en-GB" altLang="nl-NL" sz="5400" smtClean="0"/>
              <a:t/>
            </a:r>
            <a:br>
              <a:rPr lang="en-GB" altLang="nl-NL" sz="5400" smtClean="0"/>
            </a:br>
            <a:r>
              <a:rPr lang="en-GB" altLang="nl-NL" sz="5400" smtClean="0"/>
              <a:t>een miniweerstation</a:t>
            </a:r>
            <a:r>
              <a:rPr lang="en-GB" altLang="nl-NL" smtClean="0"/>
              <a:t/>
            </a:r>
            <a:br>
              <a:rPr lang="en-GB" altLang="nl-NL" smtClean="0"/>
            </a:br>
            <a:endParaRPr lang="en-GB" altLang="nl-NL" smtClean="0"/>
          </a:p>
        </p:txBody>
      </p:sp>
      <p:sp>
        <p:nvSpPr>
          <p:cNvPr id="6147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CF07BB1-05C9-4E54-941F-1291735DA886}" type="slidenum">
              <a:rPr lang="en-GB" altLang="nl-NL" sz="12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GB" altLang="nl-NL" sz="1200" smtClean="0">
              <a:solidFill>
                <a:schemeClr val="bg1"/>
              </a:solidFill>
            </a:endParaRPr>
          </a:p>
        </p:txBody>
      </p:sp>
      <p:pic>
        <p:nvPicPr>
          <p:cNvPr id="6148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619500"/>
            <a:ext cx="29876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619500"/>
            <a:ext cx="168116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>
          <a:xfrm>
            <a:off x="1828800" y="177800"/>
            <a:ext cx="10033000" cy="4375150"/>
          </a:xfrm>
        </p:spPr>
        <p:txBody>
          <a:bodyPr/>
          <a:lstStyle/>
          <a:p>
            <a:r>
              <a:rPr lang="en-GB" altLang="nl-NL" sz="4400" smtClean="0"/>
              <a:t>€ 99,00</a:t>
            </a:r>
            <a:br>
              <a:rPr lang="en-GB" altLang="nl-NL" sz="4400" smtClean="0"/>
            </a:br>
            <a:r>
              <a:rPr lang="en-GB" altLang="nl-NL" sz="4400" smtClean="0"/>
              <a:t>via</a:t>
            </a:r>
            <a:br>
              <a:rPr lang="en-GB" altLang="nl-NL" sz="4400" smtClean="0"/>
            </a:br>
            <a:r>
              <a:rPr lang="en-GB" altLang="nl-NL" smtClean="0"/>
              <a:t/>
            </a:r>
            <a:br>
              <a:rPr lang="en-GB" altLang="nl-NL" smtClean="0"/>
            </a:br>
            <a:r>
              <a:rPr lang="en-GB" altLang="nl-NL" sz="1800" smtClean="0">
                <a:hlinkClick r:id="rId2"/>
              </a:rPr>
              <a:t>http://www.perfectwind.nl/windsurfen/windmeters/skywatch-xplorer/skywatch-windoo-3.html</a:t>
            </a:r>
            <a:r>
              <a:rPr lang="en-GB" altLang="nl-NL" sz="1800" smtClean="0"/>
              <a:t/>
            </a:r>
            <a:br>
              <a:rPr lang="en-GB" altLang="nl-NL" sz="1800" smtClean="0"/>
            </a:br>
            <a:endParaRPr lang="en-GB" altLang="nl-NL" sz="1800" smtClean="0"/>
          </a:p>
        </p:txBody>
      </p:sp>
      <p:sp>
        <p:nvSpPr>
          <p:cNvPr id="7171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4330896-5543-4BBC-BE6C-EDDF4539D31C}" type="slidenum">
              <a:rPr lang="en-GB" altLang="nl-NL" sz="12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GB" altLang="nl-NL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F6"/>
            </a:gs>
            <a:gs pos="74001">
              <a:srgbClr val="BEDCAA"/>
            </a:gs>
            <a:gs pos="83000">
              <a:srgbClr val="BEDCAA"/>
            </a:gs>
            <a:gs pos="100000">
              <a:srgbClr val="D4E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0B82F8E-45AB-49D6-A456-BCCD6E7C2FBA}" type="slidenum">
              <a:rPr lang="en-GB" altLang="nl-NL" sz="12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GB" altLang="nl-NL" sz="1200" smtClean="0">
              <a:solidFill>
                <a:schemeClr val="bg1"/>
              </a:solidFill>
            </a:endParaRPr>
          </a:p>
        </p:txBody>
      </p:sp>
      <p:pic>
        <p:nvPicPr>
          <p:cNvPr id="4" name="Skywatch-Windoo---Weather-station-for-iOS-and-Androi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065213"/>
            <a:ext cx="96535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F6"/>
            </a:gs>
            <a:gs pos="74001">
              <a:srgbClr val="BEDCAA"/>
            </a:gs>
            <a:gs pos="83000">
              <a:srgbClr val="BEDCAA"/>
            </a:gs>
            <a:gs pos="100000">
              <a:srgbClr val="D4E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1B1D453-4AAF-4E6F-AC9F-68C89FAC1846}" type="slidenum">
              <a:rPr lang="en-GB" altLang="nl-NL" sz="12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GB" altLang="nl-NL" sz="120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3552825" y="685800"/>
          <a:ext cx="5695948" cy="5305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721"/>
                <a:gridCol w="955221"/>
                <a:gridCol w="679268"/>
                <a:gridCol w="679268"/>
                <a:gridCol w="679268"/>
                <a:gridCol w="834934"/>
                <a:gridCol w="679268"/>
              </a:tblGrid>
              <a:tr h="2931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EWI-gebouw TU Delft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hoogte 1 trede = 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19,5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cm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niveau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aantal treden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T (°C)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h (%)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p (hPa)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som treden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h (m)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56,0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1011,3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52,2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1011,2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2,73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52,5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1010,8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5,46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53,4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1010,5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9,36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196727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51,1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1010,1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68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13,26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26,9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51,4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1009,6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88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17,16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26,9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52,3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1009,2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21,06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26,9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52,6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1008,8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128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24,96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51,2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1008,3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148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28,86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51,5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1007,9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168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32,76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52,4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1007,5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188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36,66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51,3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1007,0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40,56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50,0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1006,7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228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44,46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49,3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1006,2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248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48,36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27,4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49,9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1005,8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268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52,26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49,7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1005,5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288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56,16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49,6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1005,0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308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60,06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49,2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1004,6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328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63,96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50,1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1004,2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348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67,86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48,2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1003,7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368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71,76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49,8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1003,3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388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75,66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27,8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50,2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1002,9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>
                          <a:effectLst/>
                        </a:rPr>
                        <a:t>408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u="none" strike="noStrike" dirty="0">
                          <a:effectLst/>
                        </a:rPr>
                        <a:t>79,56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6" marR="8566" marT="856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F6"/>
            </a:gs>
            <a:gs pos="74001">
              <a:srgbClr val="BEDCAA"/>
            </a:gs>
            <a:gs pos="83000">
              <a:srgbClr val="BEDCAA"/>
            </a:gs>
            <a:gs pos="100000">
              <a:srgbClr val="D4E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76200" y="1285875"/>
            <a:ext cx="1479550" cy="4021138"/>
          </a:xfrm>
        </p:spPr>
        <p:txBody>
          <a:bodyPr/>
          <a:lstStyle/>
          <a:p>
            <a:endParaRPr lang="nl-NL" altLang="nl-NL" smtClean="0"/>
          </a:p>
        </p:txBody>
      </p:sp>
      <p:sp>
        <p:nvSpPr>
          <p:cNvPr id="10243" name="Tijdelijke aanduiding voor dianumm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260706-BB38-4FA2-B7B1-CFD459DE0D3B}" type="slidenum">
              <a:rPr lang="en-GB" altLang="nl-NL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nl-NL" smtClean="0">
              <a:solidFill>
                <a:schemeClr val="bg1"/>
              </a:solidFill>
            </a:endParaRPr>
          </a:p>
        </p:txBody>
      </p:sp>
      <p:graphicFrame>
        <p:nvGraphicFramePr>
          <p:cNvPr id="10244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435264"/>
              </p:ext>
            </p:extLst>
          </p:nvPr>
        </p:nvGraphicFramePr>
        <p:xfrm>
          <a:off x="3373438" y="1235075"/>
          <a:ext cx="6278562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Werkblad" r:id="rId3" imgW="6286612" imgH="4400438" progId="Excel.Sheet.8">
                  <p:embed/>
                </p:oleObj>
              </mc:Choice>
              <mc:Fallback>
                <p:oleObj name="Werkblad" r:id="rId3" imgW="6286612" imgH="4400438" progId="Excel.Sheet.8">
                  <p:embed/>
                  <p:pic>
                    <p:nvPicPr>
                      <p:cNvPr id="0" name="Grafiek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1235075"/>
                        <a:ext cx="6278562" cy="439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F6"/>
            </a:gs>
            <a:gs pos="74001">
              <a:srgbClr val="BEDCAA"/>
            </a:gs>
            <a:gs pos="83000">
              <a:srgbClr val="BEDCAA"/>
            </a:gs>
            <a:gs pos="100000">
              <a:srgbClr val="D4E8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76200" y="1285875"/>
            <a:ext cx="1479550" cy="4021138"/>
          </a:xfrm>
        </p:spPr>
        <p:txBody>
          <a:bodyPr/>
          <a:lstStyle/>
          <a:p>
            <a:endParaRPr lang="nl-NL" altLang="nl-NL" smtClean="0"/>
          </a:p>
        </p:txBody>
      </p:sp>
      <p:sp>
        <p:nvSpPr>
          <p:cNvPr id="1126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1784350" y="1285875"/>
            <a:ext cx="9731375" cy="55038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2400" dirty="0" smtClean="0"/>
              <a:t>Statische grondvergelijking: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sz="2400" dirty="0" smtClean="0"/>
              <a:t>De helling van de </a:t>
            </a:r>
            <a:r>
              <a:rPr lang="nl-NL" altLang="nl-NL" sz="2400" dirty="0" smtClean="0"/>
              <a:t>(</a:t>
            </a:r>
            <a:r>
              <a:rPr lang="nl-NL" altLang="nl-NL" sz="2400" i="1" dirty="0" err="1" smtClean="0"/>
              <a:t>p,h</a:t>
            </a:r>
            <a:r>
              <a:rPr lang="nl-NL" altLang="nl-NL" sz="2400" i="1" dirty="0" smtClean="0"/>
              <a:t>)</a:t>
            </a:r>
            <a:r>
              <a:rPr lang="nl-NL" altLang="nl-NL" sz="2400" dirty="0" smtClean="0"/>
              <a:t>-grafiek </a:t>
            </a:r>
            <a:r>
              <a:rPr lang="nl-NL" altLang="nl-NL" sz="2400" dirty="0" smtClean="0"/>
              <a:t>levert 0,107 hPa/m = 10,7 Pa/m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 smtClean="0"/>
          </a:p>
        </p:txBody>
      </p:sp>
      <p:sp>
        <p:nvSpPr>
          <p:cNvPr id="11268" name="Tijdelijke aanduiding voor dianumm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1AB989-B257-4452-A874-D89AC4588412}" type="slidenum">
              <a:rPr lang="en-GB" altLang="nl-NL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nl-NL" smtClean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74626" y="2268766"/>
            <a:ext cx="6137898" cy="70121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l-NL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koff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koffer.pot [Compatibiliteitsmodus]" id="{8C3D36B3-AB79-491F-B6B8-780FD9AE87D8}" vid="{A87AB3F9-8A57-4325-9B2D-E1295341474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Geokoffer-wnd-huib</Template>
  <TotalTime>65</TotalTime>
  <Words>343</Words>
  <Application>Microsoft Office PowerPoint</Application>
  <PresentationFormat>Breedbeeld</PresentationFormat>
  <Paragraphs>218</Paragraphs>
  <Slides>13</Slides>
  <Notes>0</Notes>
  <HiddenSlides>0</HiddenSlides>
  <MMClips>1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Kantoorthema</vt:lpstr>
      <vt:lpstr>Microsoft Excel 97-2003-werkblad</vt:lpstr>
      <vt:lpstr>Geokoffer TUD / WUR</vt:lpstr>
      <vt:lpstr>Geokoffer TUD / WUR</vt:lpstr>
      <vt:lpstr>Geokoffer TUD / WUR</vt:lpstr>
      <vt:lpstr>Windoo  een miniweerstation </vt:lpstr>
      <vt:lpstr>€ 99,00 via  http://www.perfectwind.nl/windsurfen/windmeters/skywatch-xplorer/skywatch-windoo-3.html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Interessante weerapps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Geokoffer TUD / WUR</dc:title>
  <dc:creator>Wim Sonneveld</dc:creator>
  <cp:lastModifiedBy>Wim Sonneveld</cp:lastModifiedBy>
  <cp:revision>7</cp:revision>
  <dcterms:created xsi:type="dcterms:W3CDTF">2016-12-15T15:37:28Z</dcterms:created>
  <dcterms:modified xsi:type="dcterms:W3CDTF">2017-01-04T09:41:01Z</dcterms:modified>
</cp:coreProperties>
</file>